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8" r:id="rId1"/>
  </p:sldMasterIdLst>
  <p:notesMasterIdLst>
    <p:notesMasterId r:id="rId16"/>
  </p:notesMasterIdLst>
  <p:handoutMasterIdLst>
    <p:handoutMasterId r:id="rId17"/>
  </p:handoutMasterIdLst>
  <p:sldIdLst>
    <p:sldId id="311" r:id="rId2"/>
    <p:sldId id="500" r:id="rId3"/>
    <p:sldId id="505" r:id="rId4"/>
    <p:sldId id="504" r:id="rId5"/>
    <p:sldId id="518" r:id="rId6"/>
    <p:sldId id="522" r:id="rId7"/>
    <p:sldId id="519" r:id="rId8"/>
    <p:sldId id="526" r:id="rId9"/>
    <p:sldId id="521" r:id="rId10"/>
    <p:sldId id="523" r:id="rId11"/>
    <p:sldId id="524" r:id="rId12"/>
    <p:sldId id="525" r:id="rId13"/>
    <p:sldId id="514" r:id="rId14"/>
    <p:sldId id="389" r:id="rId15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504D"/>
    <a:srgbClr val="FF8200"/>
    <a:srgbClr val="BF5700"/>
    <a:srgbClr val="1D1A36"/>
    <a:srgbClr val="1E4B87"/>
    <a:srgbClr val="262626"/>
    <a:srgbClr val="1B306B"/>
    <a:srgbClr val="FFCC00"/>
    <a:srgbClr val="F8F8F8"/>
    <a:srgbClr val="EEEC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564" autoAdjust="0"/>
    <p:restoredTop sz="86420" autoAdjust="0"/>
  </p:normalViewPr>
  <p:slideViewPr>
    <p:cSldViewPr>
      <p:cViewPr varScale="1">
        <p:scale>
          <a:sx n="99" d="100"/>
          <a:sy n="99" d="100"/>
        </p:scale>
        <p:origin x="1542" y="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2352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>
      <p:cViewPr varScale="1">
        <p:scale>
          <a:sx n="81" d="100"/>
          <a:sy n="81" d="100"/>
        </p:scale>
        <p:origin x="3904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/>
          <a:lstStyle>
            <a:lvl1pPr algn="r">
              <a:defRPr sz="1300"/>
            </a:lvl1pPr>
          </a:lstStyle>
          <a:p>
            <a:fld id="{51A969EA-8566-418D-AC96-BC5F6E9FAB6C}" type="datetimeFigureOut">
              <a:rPr lang="en-US" smtClean="0"/>
              <a:t>6/24/2019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 anchor="b"/>
          <a:lstStyle>
            <a:lvl1pPr algn="r">
              <a:defRPr sz="1300"/>
            </a:lvl1pPr>
          </a:lstStyle>
          <a:p>
            <a:fld id="{EE82846E-1614-4B37-A9C4-3E0C2AE35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1736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/>
          <a:lstStyle>
            <a:lvl1pPr algn="r">
              <a:defRPr sz="1300"/>
            </a:lvl1pPr>
          </a:lstStyle>
          <a:p>
            <a:fld id="{33B07B4B-74D8-4C42-A719-1F93879497F8}" type="datetimeFigureOut">
              <a:rPr lang="en-US" smtClean="0"/>
              <a:t>6/24/2019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747" tIns="47873" rIns="95747" bIns="47873" numCol="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5747" tIns="47873" rIns="95747" bIns="47873" numCol="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 anchor="b"/>
          <a:lstStyle>
            <a:lvl1pPr algn="r">
              <a:defRPr sz="1300"/>
            </a:lvl1pPr>
          </a:lstStyle>
          <a:p>
            <a:fld id="{F4EE911A-504C-45E1-9DD1-A7318D673F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946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2303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It’s important to keep in mind why you joined this class. Let’s talk about your goals.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496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It’s important to keep in mind why you joined this class. Let’s talk about your goals.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3818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64595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2019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© Bharat Gokul Ritesh © The</a:t>
            </a:r>
            <a:r>
              <a:rPr lang="en-US" sz="800" baseline="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Data Boot Camp</a:t>
            </a:r>
            <a:endParaRPr lang="en-US" sz="8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78518" y="2906968"/>
            <a:ext cx="8229600" cy="871860"/>
          </a:xfrm>
        </p:spPr>
        <p:txBody>
          <a:bodyPr numCol="1"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 numCol="1"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  <p:sp>
        <p:nvSpPr>
          <p:cNvPr id="1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423863" y="3962400"/>
            <a:ext cx="2243137" cy="381000"/>
          </a:xfrm>
        </p:spPr>
        <p:txBody>
          <a:bodyPr numCol="1"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Data Bootcamp | </a:t>
            </a:r>
          </a:p>
        </p:txBody>
      </p:sp>
      <p:sp>
        <p:nvSpPr>
          <p:cNvPr id="11" name="Text Placeholder 19"/>
          <p:cNvSpPr>
            <a:spLocks noGrp="1"/>
          </p:cNvSpPr>
          <p:nvPr>
            <p:ph type="body" sz="quarter" idx="12" hasCustomPrompt="1"/>
          </p:nvPr>
        </p:nvSpPr>
        <p:spPr>
          <a:xfrm>
            <a:off x="2667000" y="3962400"/>
            <a:ext cx="2700337" cy="381000"/>
          </a:xfrm>
        </p:spPr>
        <p:txBody>
          <a:bodyPr numCol="1"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Month Day, Year</a:t>
            </a:r>
          </a:p>
        </p:txBody>
      </p:sp>
    </p:spTree>
    <p:extLst>
      <p:ext uri="{BB962C8B-B14F-4D97-AF65-F5344CB8AC3E}">
        <p14:creationId xmlns:p14="http://schemas.microsoft.com/office/powerpoint/2010/main" val="1224983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/>
          </a:p>
        </p:txBody>
      </p:sp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numCol="1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2019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© Bharat Gokul Ritesh © The</a:t>
            </a:r>
            <a:r>
              <a:rPr lang="en-US" sz="800" baseline="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Data Boot Camp</a:t>
            </a:r>
            <a:endParaRPr lang="en-US" sz="8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 numCol="1"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10939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 userDrawn="1"/>
        </p:nvSpPr>
        <p:spPr>
          <a:xfrm>
            <a:off x="0" y="6418964"/>
            <a:ext cx="9155741" cy="457748"/>
          </a:xfrm>
          <a:prstGeom prst="flowChartProcess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 numCol="1"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2019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© Bharat Gokul Ritesh © The</a:t>
            </a:r>
            <a:r>
              <a:rPr lang="en-US" sz="800" baseline="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Data Boot Camp</a:t>
            </a:r>
            <a:endParaRPr lang="en-US" sz="8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728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 userDrawn="1"/>
        </p:nvSpPr>
        <p:spPr>
          <a:xfrm>
            <a:off x="0" y="6418964"/>
            <a:ext cx="9155741" cy="457748"/>
          </a:xfrm>
          <a:prstGeom prst="flowChartProcess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 numCol="1"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2019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© Bharat Gokul Ritesh © The</a:t>
            </a:r>
            <a:r>
              <a:rPr lang="en-US" sz="800" baseline="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Data Boot Camp</a:t>
            </a:r>
            <a:endParaRPr lang="en-US" sz="8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 userDrawn="1"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04800" y="688975"/>
            <a:ext cx="8610600" cy="54832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014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lowchart: Process 2"/>
          <p:cNvSpPr/>
          <p:nvPr userDrawn="1"/>
        </p:nvSpPr>
        <p:spPr>
          <a:xfrm>
            <a:off x="0" y="6418964"/>
            <a:ext cx="9155741" cy="457748"/>
          </a:xfrm>
          <a:prstGeom prst="flowChartProcess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2019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© Bharat Gokul Ritesh ©The</a:t>
            </a:r>
            <a:r>
              <a:rPr lang="en-US" sz="800" baseline="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Data Boot Camp</a:t>
            </a:r>
            <a:endParaRPr lang="en-US" sz="8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6" name="Title 13"/>
          <p:cNvSpPr>
            <a:spLocks noGrp="1"/>
          </p:cNvSpPr>
          <p:nvPr>
            <p:ph type="title" hasCustomPrompt="1"/>
          </p:nvPr>
        </p:nvSpPr>
        <p:spPr>
          <a:xfrm>
            <a:off x="158270" y="2819400"/>
            <a:ext cx="8839200" cy="653854"/>
          </a:xfrm>
        </p:spPr>
        <p:txBody>
          <a:bodyPr numCol="1">
            <a:noAutofit/>
          </a:bodyPr>
          <a:lstStyle>
            <a:lvl1pPr algn="ctr">
              <a:defRPr sz="3600" b="1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Central Question / Comment</a:t>
            </a:r>
          </a:p>
        </p:txBody>
      </p:sp>
    </p:spTree>
    <p:extLst>
      <p:ext uri="{BB962C8B-B14F-4D97-AF65-F5344CB8AC3E}">
        <p14:creationId xmlns:p14="http://schemas.microsoft.com/office/powerpoint/2010/main" val="892557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sz="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2019</a:t>
            </a:r>
            <a:r>
              <a:rPr lang="en-US" sz="800" dirty="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© Bharat Gokul Ritesh ©The</a:t>
            </a:r>
            <a:r>
              <a:rPr lang="en-US" sz="800" baseline="0" dirty="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Data Boot Camp</a:t>
            </a:r>
            <a:endParaRPr lang="en-US" sz="800" dirty="0">
              <a:solidFill>
                <a:schemeClr val="tx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0000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C9255-9F07-4181-9AD2-897FFC0A3B7E}" type="datetimeFigureOut">
              <a:rPr lang="en-US" smtClean="0"/>
              <a:t>6/24/2019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813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C9255-9F07-4181-9AD2-897FFC0A3B7E}" type="datetimeFigureOut">
              <a:rPr lang="en-US" smtClean="0"/>
              <a:t>6/24/2019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74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numCol="1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6/24/2019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numCol="1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numCol="1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8164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70" r:id="rId4"/>
    <p:sldLayoutId id="2147483654" r:id="rId5"/>
    <p:sldLayoutId id="2147483669" r:id="rId6"/>
    <p:sldLayoutId id="2147483671" r:id="rId7"/>
    <p:sldLayoutId id="2147483672" r:id="rId8"/>
  </p:sldLayoutIdLst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airports-flights-analysis.herokuapp.com/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st.github.com/tdreyno/4278655#file-airports-json" TargetMode="External"/><Relationship Id="rId2" Type="http://schemas.openxmlformats.org/officeDocument/2006/relationships/hyperlink" Target="http://datasets.flowingdata.com/tuts/maparcs/flights.csv" TargetMode="Externa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think.cs.vt.edu/corgis/json/airlines/airlines.html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175" y="2918012"/>
            <a:ext cx="8229600" cy="871860"/>
          </a:xfrm>
        </p:spPr>
        <p:txBody>
          <a:bodyPr>
            <a:normAutofit/>
          </a:bodyPr>
          <a:lstStyle/>
          <a:p>
            <a:r>
              <a:rPr lang="en-US" sz="3000" dirty="0"/>
              <a:t>Project #2: Visualize US Airport Statistics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96991" y="2752395"/>
            <a:ext cx="3641609" cy="295605"/>
          </a:xfrm>
        </p:spPr>
        <p:txBody>
          <a:bodyPr/>
          <a:lstStyle/>
          <a:p>
            <a:r>
              <a:rPr lang="en-US" dirty="0"/>
              <a:t>Week 18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26892" y="3962400"/>
            <a:ext cx="2670436" cy="1371600"/>
          </a:xfrm>
          <a:prstGeom prst="rect">
            <a:avLst/>
          </a:prstGeom>
        </p:spPr>
        <p:txBody>
          <a:bodyPr vert="horz" lIns="68580" tIns="34290" rIns="68580" bIns="34290" numCol="1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Data Bootcamp |</a:t>
            </a:r>
          </a:p>
          <a:p>
            <a:pPr marL="342900" indent="-342900" algn="l">
              <a:buFontTx/>
              <a:buChar char="-"/>
            </a:pP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Bharat</a:t>
            </a:r>
          </a:p>
          <a:p>
            <a:pPr marL="342900" indent="-342900" algn="l">
              <a:buFontTx/>
              <a:buChar char="-"/>
            </a:pP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Gokul</a:t>
            </a:r>
          </a:p>
          <a:p>
            <a:pPr marL="342900" indent="-342900" algn="l">
              <a:buFontTx/>
              <a:buChar char="-"/>
            </a:pP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Ritesh</a:t>
            </a:r>
          </a:p>
        </p:txBody>
      </p:sp>
      <p:sp>
        <p:nvSpPr>
          <p:cNvPr id="6" name="Text Placeholder 19"/>
          <p:cNvSpPr txBox="1">
            <a:spLocks/>
          </p:cNvSpPr>
          <p:nvPr/>
        </p:nvSpPr>
        <p:spPr>
          <a:xfrm>
            <a:off x="3068752" y="4034789"/>
            <a:ext cx="2722447" cy="381000"/>
          </a:xfrm>
          <a:prstGeom prst="rect">
            <a:avLst/>
          </a:prstGeom>
        </p:spPr>
        <p:txBody>
          <a:bodyPr numCol="1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kern="1200" baseline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2019</a:t>
            </a:r>
          </a:p>
        </p:txBody>
      </p:sp>
      <p:pic>
        <p:nvPicPr>
          <p:cNvPr id="1026" name="Picture 2" descr="Image result for airport statistics">
            <a:extLst>
              <a:ext uri="{FF2B5EF4-FFF2-40B4-BE49-F238E27FC236}">
                <a16:creationId xmlns:a16="http://schemas.microsoft.com/office/drawing/2014/main" id="{06E665C4-FC35-4472-9F86-E16A45F7E6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109204"/>
            <a:ext cx="6705600" cy="2143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1548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1EC7067-58E2-48AE-89ED-675FFA146E70}"/>
              </a:ext>
            </a:extLst>
          </p:cNvPr>
          <p:cNvSpPr txBox="1"/>
          <p:nvPr/>
        </p:nvSpPr>
        <p:spPr>
          <a:xfrm>
            <a:off x="114300" y="228600"/>
            <a:ext cx="891540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@</a:t>
            </a:r>
            <a:r>
              <a:rPr lang="en-US" sz="3200" b="1" dirty="0" err="1"/>
              <a:t>app.route</a:t>
            </a:r>
            <a:r>
              <a:rPr lang="en-US" sz="3200" b="1" dirty="0"/>
              <a:t>("/</a:t>
            </a:r>
            <a:r>
              <a:rPr lang="en-US" sz="3200" b="1" dirty="0" err="1"/>
              <a:t>curvedpathindex</a:t>
            </a:r>
            <a:r>
              <a:rPr lang="en-US" sz="3200" b="1" dirty="0"/>
              <a:t>") </a:t>
            </a:r>
          </a:p>
          <a:p>
            <a:r>
              <a:rPr lang="en-US" sz="2800" dirty="0"/>
              <a:t>Logic, Functions, Visualizations</a:t>
            </a:r>
          </a:p>
          <a:p>
            <a:r>
              <a:rPr lang="en-US" sz="2800" dirty="0"/>
              <a:t>Created “</a:t>
            </a:r>
            <a:r>
              <a:rPr lang="en-US" sz="2800" dirty="0" err="1"/>
              <a:t>curvedpathlogic</a:t>
            </a:r>
            <a:r>
              <a:rPr lang="en-US" sz="2800" dirty="0"/>
              <a:t>” JavaScript file.</a:t>
            </a:r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b="1" dirty="0"/>
              <a:t>US Airport to Airport Routes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EB54B6-5A4F-4548-9645-52829F743F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2526764"/>
            <a:ext cx="8305800" cy="3844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971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1EC7067-58E2-48AE-89ED-675FFA146E70}"/>
              </a:ext>
            </a:extLst>
          </p:cNvPr>
          <p:cNvSpPr txBox="1"/>
          <p:nvPr/>
        </p:nvSpPr>
        <p:spPr>
          <a:xfrm>
            <a:off x="114300" y="228600"/>
            <a:ext cx="891540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@</a:t>
            </a:r>
            <a:r>
              <a:rPr lang="en-US" sz="3200" b="1" dirty="0" err="1"/>
              <a:t>app.route</a:t>
            </a:r>
            <a:r>
              <a:rPr lang="en-US" sz="3200" b="1" dirty="0"/>
              <a:t>("/</a:t>
            </a:r>
            <a:r>
              <a:rPr lang="en-US" sz="3200" b="1" dirty="0" err="1"/>
              <a:t>barracechartindex</a:t>
            </a:r>
            <a:r>
              <a:rPr lang="en-US" sz="3200" b="1" dirty="0"/>
              <a:t>") </a:t>
            </a:r>
          </a:p>
          <a:p>
            <a:r>
              <a:rPr lang="en-US" sz="2800" dirty="0"/>
              <a:t>Logic, Functions, Visualizations</a:t>
            </a:r>
          </a:p>
          <a:p>
            <a:r>
              <a:rPr lang="en-US" sz="2800" dirty="0"/>
              <a:t>Created “</a:t>
            </a:r>
            <a:r>
              <a:rPr lang="en-US" sz="2800" dirty="0" err="1"/>
              <a:t>barracechartlogic</a:t>
            </a:r>
            <a:r>
              <a:rPr lang="en-US" sz="2800" dirty="0"/>
              <a:t>” JavaScript file.</a:t>
            </a:r>
          </a:p>
          <a:p>
            <a:endParaRPr lang="en-US" sz="2800" dirty="0"/>
          </a:p>
          <a:p>
            <a:r>
              <a:rPr lang="en-US" sz="2800" b="1" dirty="0"/>
              <a:t>US Airline #of Flights Bar Race Chart over time </a:t>
            </a:r>
            <a:br>
              <a:rPr lang="en-US" sz="2800" b="1" dirty="0"/>
            </a:br>
            <a:endParaRPr lang="en-US" sz="28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98447B8-23FA-47FF-B194-4F8D8C11B2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2585714"/>
            <a:ext cx="8915400" cy="3815086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486026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1EC7067-58E2-48AE-89ED-675FFA146E70}"/>
              </a:ext>
            </a:extLst>
          </p:cNvPr>
          <p:cNvSpPr txBox="1"/>
          <p:nvPr/>
        </p:nvSpPr>
        <p:spPr>
          <a:xfrm>
            <a:off x="114300" y="228600"/>
            <a:ext cx="8915400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Analysis :</a:t>
            </a:r>
          </a:p>
          <a:p>
            <a:endParaRPr lang="en-US" sz="3200" b="1" dirty="0"/>
          </a:p>
          <a:p>
            <a:r>
              <a:rPr lang="en-US" sz="2400" b="1" dirty="0"/>
              <a:t>Airport visualization: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The result shows location of airports for each state in an aggregated form. User can Zoom in to find the info/details of each individual airport, # of outbound fights.</a:t>
            </a:r>
          </a:p>
          <a:p>
            <a:endParaRPr lang="en-US" sz="2400" b="1" dirty="0"/>
          </a:p>
          <a:p>
            <a:r>
              <a:rPr lang="en-US" sz="2400" b="1" dirty="0"/>
              <a:t>Airport To Airport Route: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The result shows routes from one airport to connecting airports along with the origin airport details. </a:t>
            </a:r>
          </a:p>
          <a:p>
            <a:endParaRPr lang="en-US" sz="2400" b="1" dirty="0"/>
          </a:p>
          <a:p>
            <a:r>
              <a:rPr lang="en-US" sz="2400" b="1" dirty="0"/>
              <a:t>Airlines Bar Race Chart: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The result indicated that Delta Airlines (DL) had flown </a:t>
            </a:r>
            <a:r>
              <a:rPr lang="en-US" sz="2400"/>
              <a:t>maximum flights.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10780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52400"/>
            <a:ext cx="5054600" cy="5054600"/>
          </a:xfrm>
          <a:prstGeom prst="rect">
            <a:avLst/>
          </a:prstGeom>
        </p:spPr>
      </p:pic>
      <p:pic>
        <p:nvPicPr>
          <p:cNvPr id="3074" name="Picture 2" descr="Image result for really">
            <a:extLst>
              <a:ext uri="{FF2B5EF4-FFF2-40B4-BE49-F238E27FC236}">
                <a16:creationId xmlns:a16="http://schemas.microsoft.com/office/drawing/2014/main" id="{9E27DC6C-5837-4658-9743-D51FFD23A8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6200" y="5181600"/>
            <a:ext cx="2819400" cy="1160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378C247-1D62-4DAB-A959-6531DAF2EF5B}"/>
              </a:ext>
            </a:extLst>
          </p:cNvPr>
          <p:cNvSpPr/>
          <p:nvPr/>
        </p:nvSpPr>
        <p:spPr>
          <a:xfrm>
            <a:off x="4572000" y="2413337"/>
            <a:ext cx="434340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/>
              <a:t>App Deployed on Heroku</a:t>
            </a:r>
          </a:p>
          <a:p>
            <a:r>
              <a:rPr lang="en-US" sz="2400" b="1" dirty="0">
                <a:hlinkClick r:id="rId4"/>
              </a:rPr>
              <a:t>https://airports-flights-analysis.herokuapp.com/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596085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Questions / Discussion</a:t>
            </a:r>
          </a:p>
        </p:txBody>
      </p:sp>
    </p:spTree>
    <p:extLst>
      <p:ext uri="{BB962C8B-B14F-4D97-AF65-F5344CB8AC3E}">
        <p14:creationId xmlns:p14="http://schemas.microsoft.com/office/powerpoint/2010/main" val="2018764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339896"/>
            <a:ext cx="8839200" cy="5984703"/>
          </a:xfrm>
        </p:spPr>
        <p:txBody>
          <a:bodyPr anchor="t"/>
          <a:lstStyle/>
          <a:p>
            <a:pPr algn="l"/>
            <a:r>
              <a:rPr lang="en-US" dirty="0"/>
              <a:t>Where are the:</a:t>
            </a:r>
            <a:br>
              <a:rPr lang="en-US" dirty="0"/>
            </a:br>
            <a:r>
              <a:rPr lang="en-US" dirty="0"/>
              <a:t>- airports,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What are the:</a:t>
            </a:r>
            <a:br>
              <a:rPr lang="en-US" dirty="0"/>
            </a:br>
            <a:r>
              <a:rPr lang="en-US" dirty="0"/>
              <a:t>- airline route maps,</a:t>
            </a:r>
            <a:br>
              <a:rPr lang="en-US" dirty="0"/>
            </a:br>
            <a:br>
              <a:rPr lang="en-US" dirty="0"/>
            </a:br>
            <a:r>
              <a:rPr lang="en-US" dirty="0"/>
              <a:t>Which:</a:t>
            </a:r>
            <a:br>
              <a:rPr lang="en-US" dirty="0"/>
            </a:br>
            <a:r>
              <a:rPr lang="en-US" dirty="0"/>
              <a:t>- airline has flown max #of flights</a:t>
            </a:r>
            <a:br>
              <a:rPr lang="en-US" dirty="0"/>
            </a:br>
            <a:r>
              <a:rPr lang="en-US" dirty="0"/>
              <a:t> over time </a:t>
            </a:r>
          </a:p>
        </p:txBody>
      </p:sp>
      <p:pic>
        <p:nvPicPr>
          <p:cNvPr id="3" name="Picture 4" descr="Image result for airport statistics">
            <a:extLst>
              <a:ext uri="{FF2B5EF4-FFF2-40B4-BE49-F238E27FC236}">
                <a16:creationId xmlns:a16="http://schemas.microsoft.com/office/drawing/2014/main" id="{9FC77E36-5952-41BD-B77F-142799FF6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4399636"/>
            <a:ext cx="2667000" cy="2001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Image result for airport maps usa">
            <a:extLst>
              <a:ext uri="{FF2B5EF4-FFF2-40B4-BE49-F238E27FC236}">
                <a16:creationId xmlns:a16="http://schemas.microsoft.com/office/drawing/2014/main" id="{B2E53727-7EE8-409C-B11C-FEC5D0817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299680"/>
            <a:ext cx="2461971" cy="1605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airport routes usa map">
            <a:extLst>
              <a:ext uri="{FF2B5EF4-FFF2-40B4-BE49-F238E27FC236}">
                <a16:creationId xmlns:a16="http://schemas.microsoft.com/office/drawing/2014/main" id="{211BAB6E-35A1-436E-90E7-8191763027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1905000"/>
            <a:ext cx="3429000" cy="2009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3597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1EC7067-58E2-48AE-89ED-675FFA146E70}"/>
              </a:ext>
            </a:extLst>
          </p:cNvPr>
          <p:cNvSpPr txBox="1"/>
          <p:nvPr/>
        </p:nvSpPr>
        <p:spPr>
          <a:xfrm>
            <a:off x="114300" y="228600"/>
            <a:ext cx="89154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Airport, Airlines Data</a:t>
            </a:r>
          </a:p>
          <a:p>
            <a:endParaRPr lang="en-US" sz="3600" dirty="0"/>
          </a:p>
          <a:p>
            <a:r>
              <a:rPr lang="en-US" sz="2800" b="1" dirty="0"/>
              <a:t>Main sources: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“Airport details CSV/JSON” Dataset about airports (origin, destination) from </a:t>
            </a:r>
            <a:r>
              <a:rPr lang="en-US" sz="2400" dirty="0">
                <a:hlinkClick r:id="rId2"/>
              </a:rPr>
              <a:t>http://datasets.flowingdata.com/tuts/maparcs/flights.csv</a:t>
            </a:r>
            <a:endParaRPr lang="en-US" sz="2400" dirty="0"/>
          </a:p>
          <a:p>
            <a:pPr marL="284163"/>
            <a:r>
              <a:rPr lang="en-US" sz="2400" dirty="0">
                <a:hlinkClick r:id="rId3"/>
              </a:rPr>
              <a:t>https://gist.github.com/tdreyno/4278655#file-airports-json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“Airlines Json” Dataset about flights (including number of flights over time) from </a:t>
            </a:r>
            <a:r>
              <a:rPr lang="en-US" sz="2400" dirty="0">
                <a:hlinkClick r:id="rId4"/>
              </a:rPr>
              <a:t>https://think.cs.vt.edu/corgis/json/airlines/airlines.html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04808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Tasks</a:t>
            </a:r>
          </a:p>
        </p:txBody>
      </p:sp>
    </p:spTree>
    <p:extLst>
      <p:ext uri="{BB962C8B-B14F-4D97-AF65-F5344CB8AC3E}">
        <p14:creationId xmlns:p14="http://schemas.microsoft.com/office/powerpoint/2010/main" val="89955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owchart: Document 1">
            <a:extLst>
              <a:ext uri="{FF2B5EF4-FFF2-40B4-BE49-F238E27FC236}">
                <a16:creationId xmlns:a16="http://schemas.microsoft.com/office/drawing/2014/main" id="{FB088E3E-CFBC-494F-85F3-846DF670DA34}"/>
              </a:ext>
            </a:extLst>
          </p:cNvPr>
          <p:cNvSpPr/>
          <p:nvPr/>
        </p:nvSpPr>
        <p:spPr>
          <a:xfrm>
            <a:off x="583234" y="1718342"/>
            <a:ext cx="2286000" cy="1295400"/>
          </a:xfrm>
          <a:prstGeom prst="flowChartDocumen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FLASK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BBD321-D65E-43C5-8ED0-8D439955CDEF}"/>
              </a:ext>
            </a:extLst>
          </p:cNvPr>
          <p:cNvSpPr txBox="1"/>
          <p:nvPr/>
        </p:nvSpPr>
        <p:spPr>
          <a:xfrm>
            <a:off x="114300" y="228600"/>
            <a:ext cx="8915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Work Flow</a:t>
            </a:r>
            <a:endParaRPr lang="en-US" sz="3600" dirty="0"/>
          </a:p>
        </p:txBody>
      </p:sp>
      <p:sp>
        <p:nvSpPr>
          <p:cNvPr id="3" name="Cylinder 2">
            <a:extLst>
              <a:ext uri="{FF2B5EF4-FFF2-40B4-BE49-F238E27FC236}">
                <a16:creationId xmlns:a16="http://schemas.microsoft.com/office/drawing/2014/main" id="{6EAA429E-3369-4C4B-AC13-238F8526CF5C}"/>
              </a:ext>
            </a:extLst>
          </p:cNvPr>
          <p:cNvSpPr/>
          <p:nvPr/>
        </p:nvSpPr>
        <p:spPr>
          <a:xfrm>
            <a:off x="1252451" y="5144570"/>
            <a:ext cx="1033549" cy="1219200"/>
          </a:xfrm>
          <a:prstGeom prst="can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MySql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C150309-7728-408F-8A86-E09E9F1FB6EF}"/>
              </a:ext>
            </a:extLst>
          </p:cNvPr>
          <p:cNvSpPr/>
          <p:nvPr/>
        </p:nvSpPr>
        <p:spPr>
          <a:xfrm>
            <a:off x="3581401" y="1832642"/>
            <a:ext cx="1276100" cy="1066800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Logic – HTML/JS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97595DC-99F0-4585-B32E-0BFCAF1BAF4C}"/>
              </a:ext>
            </a:extLst>
          </p:cNvPr>
          <p:cNvCxnSpPr>
            <a:cxnSpLocks/>
            <a:stCxn id="56" idx="0"/>
            <a:endCxn id="6" idx="2"/>
          </p:cNvCxnSpPr>
          <p:nvPr/>
        </p:nvCxnSpPr>
        <p:spPr>
          <a:xfrm flipV="1">
            <a:off x="4212912" y="2899442"/>
            <a:ext cx="6539" cy="1073434"/>
          </a:xfrm>
          <a:prstGeom prst="line">
            <a:avLst/>
          </a:prstGeom>
          <a:ln w="5715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BDC33E7-4998-4911-A450-96F07B464F9E}"/>
              </a:ext>
            </a:extLst>
          </p:cNvPr>
          <p:cNvCxnSpPr>
            <a:cxnSpLocks/>
            <a:stCxn id="2" idx="3"/>
            <a:endCxn id="6" idx="1"/>
          </p:cNvCxnSpPr>
          <p:nvPr/>
        </p:nvCxnSpPr>
        <p:spPr>
          <a:xfrm>
            <a:off x="2869234" y="2366042"/>
            <a:ext cx="712167" cy="0"/>
          </a:xfrm>
          <a:prstGeom prst="line">
            <a:avLst/>
          </a:prstGeom>
          <a:ln w="5715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83AE3EBD-86AD-46B9-B549-1B9B80966D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7142" y="4328189"/>
            <a:ext cx="3254864" cy="1752600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4BB73F2-5AE2-480C-A927-90F95D401126}"/>
              </a:ext>
            </a:extLst>
          </p:cNvPr>
          <p:cNvCxnSpPr>
            <a:cxnSpLocks/>
            <a:stCxn id="6" idx="3"/>
            <a:endCxn id="18" idx="1"/>
          </p:cNvCxnSpPr>
          <p:nvPr/>
        </p:nvCxnSpPr>
        <p:spPr>
          <a:xfrm>
            <a:off x="4857501" y="2366042"/>
            <a:ext cx="879641" cy="2838447"/>
          </a:xfrm>
          <a:prstGeom prst="line">
            <a:avLst/>
          </a:prstGeom>
          <a:ln w="5715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E566EA87-A119-43EF-A369-827500BB9F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0" y="926922"/>
            <a:ext cx="3290898" cy="1565942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0BDF004A-99F7-40F4-A95C-E2F8FD572F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1034" y="2673365"/>
            <a:ext cx="3254864" cy="1506596"/>
          </a:xfrm>
          <a:prstGeom prst="rect">
            <a:avLst/>
          </a:prstGeom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8AAE5A9B-1048-45E5-90F6-27B204B9DD0A}"/>
              </a:ext>
            </a:extLst>
          </p:cNvPr>
          <p:cNvCxnSpPr>
            <a:cxnSpLocks/>
            <a:stCxn id="29" idx="1"/>
            <a:endCxn id="6" idx="3"/>
          </p:cNvCxnSpPr>
          <p:nvPr/>
        </p:nvCxnSpPr>
        <p:spPr>
          <a:xfrm flipH="1">
            <a:off x="4857501" y="1709893"/>
            <a:ext cx="857499" cy="656149"/>
          </a:xfrm>
          <a:prstGeom prst="line">
            <a:avLst/>
          </a:prstGeom>
          <a:ln w="5715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B91183AF-911F-4FD4-8588-EAD86ADFF5B1}"/>
              </a:ext>
            </a:extLst>
          </p:cNvPr>
          <p:cNvCxnSpPr>
            <a:cxnSpLocks/>
            <a:stCxn id="6" idx="3"/>
            <a:endCxn id="30" idx="1"/>
          </p:cNvCxnSpPr>
          <p:nvPr/>
        </p:nvCxnSpPr>
        <p:spPr>
          <a:xfrm>
            <a:off x="4857501" y="2366042"/>
            <a:ext cx="893533" cy="1060621"/>
          </a:xfrm>
          <a:prstGeom prst="line">
            <a:avLst/>
          </a:prstGeom>
          <a:ln w="5715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Flowchart: Alternate Process 38">
            <a:extLst>
              <a:ext uri="{FF2B5EF4-FFF2-40B4-BE49-F238E27FC236}">
                <a16:creationId xmlns:a16="http://schemas.microsoft.com/office/drawing/2014/main" id="{45B999C6-F2AB-4297-9C82-07462140FC4A}"/>
              </a:ext>
            </a:extLst>
          </p:cNvPr>
          <p:cNvSpPr/>
          <p:nvPr/>
        </p:nvSpPr>
        <p:spPr>
          <a:xfrm>
            <a:off x="523556" y="3731636"/>
            <a:ext cx="2517128" cy="1155124"/>
          </a:xfrm>
          <a:prstGeom prst="flowChartAlternateProcess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ETL Process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Read – Clean – Save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86EBEC3A-70A4-49CE-A004-5B1F3CE7E3A3}"/>
              </a:ext>
            </a:extLst>
          </p:cNvPr>
          <p:cNvCxnSpPr>
            <a:cxnSpLocks/>
            <a:stCxn id="39" idx="3"/>
            <a:endCxn id="56" idx="1"/>
          </p:cNvCxnSpPr>
          <p:nvPr/>
        </p:nvCxnSpPr>
        <p:spPr>
          <a:xfrm>
            <a:off x="3040684" y="4309198"/>
            <a:ext cx="705099" cy="18991"/>
          </a:xfrm>
          <a:prstGeom prst="straightConnector1">
            <a:avLst/>
          </a:prstGeom>
          <a:ln w="28575">
            <a:solidFill>
              <a:schemeClr val="accent5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Flowchart: Document 55">
            <a:extLst>
              <a:ext uri="{FF2B5EF4-FFF2-40B4-BE49-F238E27FC236}">
                <a16:creationId xmlns:a16="http://schemas.microsoft.com/office/drawing/2014/main" id="{9D937765-2AFC-4AED-BB4B-121A0E32DB37}"/>
              </a:ext>
            </a:extLst>
          </p:cNvPr>
          <p:cNvSpPr/>
          <p:nvPr/>
        </p:nvSpPr>
        <p:spPr>
          <a:xfrm>
            <a:off x="3745783" y="3972876"/>
            <a:ext cx="934258" cy="710625"/>
          </a:xfrm>
          <a:prstGeom prst="flowChartDocumen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Local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Data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0C01DBAD-2EB5-47D9-815F-250276F073CD}"/>
              </a:ext>
            </a:extLst>
          </p:cNvPr>
          <p:cNvCxnSpPr>
            <a:cxnSpLocks/>
            <a:stCxn id="39" idx="2"/>
            <a:endCxn id="3" idx="0"/>
          </p:cNvCxnSpPr>
          <p:nvPr/>
        </p:nvCxnSpPr>
        <p:spPr>
          <a:xfrm flipH="1">
            <a:off x="1769226" y="4886760"/>
            <a:ext cx="12894" cy="516197"/>
          </a:xfrm>
          <a:prstGeom prst="straightConnector1">
            <a:avLst/>
          </a:prstGeom>
          <a:ln w="28575">
            <a:solidFill>
              <a:schemeClr val="accent5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3A38D0EB-CF9E-49E0-8BCC-5061B5B1850B}"/>
              </a:ext>
            </a:extLst>
          </p:cNvPr>
          <p:cNvSpPr/>
          <p:nvPr/>
        </p:nvSpPr>
        <p:spPr>
          <a:xfrm>
            <a:off x="114300" y="3426663"/>
            <a:ext cx="468934" cy="417596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CEB7DAD7-98F3-4612-8335-347DD29256B9}"/>
              </a:ext>
            </a:extLst>
          </p:cNvPr>
          <p:cNvSpPr/>
          <p:nvPr/>
        </p:nvSpPr>
        <p:spPr>
          <a:xfrm>
            <a:off x="4051534" y="1305421"/>
            <a:ext cx="468934" cy="417596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574D409C-C6F2-4F7A-985A-636E0BE09088}"/>
              </a:ext>
            </a:extLst>
          </p:cNvPr>
          <p:cNvSpPr/>
          <p:nvPr/>
        </p:nvSpPr>
        <p:spPr>
          <a:xfrm>
            <a:off x="389323" y="1192360"/>
            <a:ext cx="468934" cy="417596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1B8CB64-D4CE-48B8-A36D-55BAD2D88B68}"/>
              </a:ext>
            </a:extLst>
          </p:cNvPr>
          <p:cNvSpPr/>
          <p:nvPr/>
        </p:nvSpPr>
        <p:spPr>
          <a:xfrm>
            <a:off x="6237642" y="489474"/>
            <a:ext cx="468934" cy="417596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041050-A71C-4B8C-9E40-467ACE738B5D}"/>
              </a:ext>
            </a:extLst>
          </p:cNvPr>
          <p:cNvSpPr/>
          <p:nvPr/>
        </p:nvSpPr>
        <p:spPr>
          <a:xfrm>
            <a:off x="5562600" y="473336"/>
            <a:ext cx="3505200" cy="5775064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1610514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1EC7067-58E2-48AE-89ED-675FFA146E70}"/>
              </a:ext>
            </a:extLst>
          </p:cNvPr>
          <p:cNvSpPr txBox="1"/>
          <p:nvPr/>
        </p:nvSpPr>
        <p:spPr>
          <a:xfrm>
            <a:off x="114300" y="228600"/>
            <a:ext cx="8915400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Data Munging (Pandas)</a:t>
            </a:r>
            <a:r>
              <a:rPr lang="en-US" sz="3600" dirty="0"/>
              <a:t>	</a:t>
            </a:r>
          </a:p>
          <a:p>
            <a:endParaRPr lang="en-US" sz="3600" dirty="0"/>
          </a:p>
          <a:p>
            <a:pPr marL="742950" indent="-742950">
              <a:buAutoNum type="arabicPeriod"/>
            </a:pPr>
            <a:r>
              <a:rPr lang="en-US" sz="2800" dirty="0"/>
              <a:t>Read Json, CSV via </a:t>
            </a:r>
            <a:r>
              <a:rPr lang="en-US" sz="2800" dirty="0" err="1"/>
              <a:t>ipynb</a:t>
            </a:r>
            <a:r>
              <a:rPr lang="en-US" sz="2800" dirty="0"/>
              <a:t>.</a:t>
            </a:r>
          </a:p>
          <a:p>
            <a:pPr marL="742950" indent="-742950">
              <a:buAutoNum type="arabicPeriod"/>
            </a:pPr>
            <a:r>
              <a:rPr lang="en-US" sz="2800" dirty="0"/>
              <a:t>Cleaned, loaded data set to MySQL</a:t>
            </a:r>
          </a:p>
          <a:p>
            <a:pPr marL="742950" indent="-742950">
              <a:buAutoNum type="arabicPeriod"/>
            </a:pPr>
            <a:r>
              <a:rPr lang="en-US" sz="2800" dirty="0"/>
              <a:t>Read, aggregate save as local</a:t>
            </a:r>
          </a:p>
        </p:txBody>
      </p:sp>
    </p:spTree>
    <p:extLst>
      <p:ext uri="{BB962C8B-B14F-4D97-AF65-F5344CB8AC3E}">
        <p14:creationId xmlns:p14="http://schemas.microsoft.com/office/powerpoint/2010/main" val="3811513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1EC7067-58E2-48AE-89ED-675FFA146E70}"/>
              </a:ext>
            </a:extLst>
          </p:cNvPr>
          <p:cNvSpPr txBox="1"/>
          <p:nvPr/>
        </p:nvSpPr>
        <p:spPr>
          <a:xfrm>
            <a:off x="114300" y="228600"/>
            <a:ext cx="8915400" cy="458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Flask (app.py)</a:t>
            </a:r>
            <a:endParaRPr lang="en-US" sz="3600" b="1" dirty="0"/>
          </a:p>
          <a:p>
            <a:endParaRPr lang="en-US" sz="3600" dirty="0"/>
          </a:p>
          <a:p>
            <a:r>
              <a:rPr lang="en-US" sz="2800" dirty="0"/>
              <a:t>Create Flask routes from database tables, data – CSV, JSON sources: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@</a:t>
            </a:r>
            <a:r>
              <a:rPr lang="en-US" sz="2800" dirty="0" err="1"/>
              <a:t>app.route</a:t>
            </a:r>
            <a:r>
              <a:rPr lang="en-US" sz="2800" dirty="0"/>
              <a:t>(‘/’) </a:t>
            </a:r>
            <a:r>
              <a:rPr lang="en-US" sz="2800" dirty="0">
                <a:sym typeface="Wingdings" panose="05000000000000000000" pitchFamily="2" charset="2"/>
              </a:rPr>
              <a:t> Main Index File</a:t>
            </a: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@</a:t>
            </a:r>
            <a:r>
              <a:rPr lang="en-US" sz="2800" dirty="0" err="1"/>
              <a:t>app.route</a:t>
            </a:r>
            <a:r>
              <a:rPr lang="en-US" sz="2800" dirty="0"/>
              <a:t>("/</a:t>
            </a:r>
            <a:r>
              <a:rPr lang="en-US" sz="2800" dirty="0" err="1"/>
              <a:t>Airportlogicindex</a:t>
            </a:r>
            <a:r>
              <a:rPr lang="en-US" sz="2800" dirty="0"/>
              <a:t>") </a:t>
            </a:r>
            <a:r>
              <a:rPr lang="en-US" sz="2800" dirty="0">
                <a:sym typeface="Wingdings" panose="05000000000000000000" pitchFamily="2" charset="2"/>
              </a:rPr>
              <a:t> Airport locations</a:t>
            </a: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@</a:t>
            </a:r>
            <a:r>
              <a:rPr lang="en-US" sz="2800" dirty="0" err="1"/>
              <a:t>app.route</a:t>
            </a:r>
            <a:r>
              <a:rPr lang="en-US" sz="2800" dirty="0"/>
              <a:t>("/</a:t>
            </a:r>
            <a:r>
              <a:rPr lang="en-US" sz="2800" dirty="0" err="1"/>
              <a:t>curvedpathindex</a:t>
            </a:r>
            <a:r>
              <a:rPr lang="en-US" sz="2800" dirty="0"/>
              <a:t>") </a:t>
            </a:r>
            <a:r>
              <a:rPr lang="en-US" sz="2800" dirty="0">
                <a:sym typeface="Wingdings" panose="05000000000000000000" pitchFamily="2" charset="2"/>
              </a:rPr>
              <a:t> Route Maps</a:t>
            </a: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@</a:t>
            </a:r>
            <a:r>
              <a:rPr lang="en-US" sz="2800" dirty="0" err="1"/>
              <a:t>app.route</a:t>
            </a:r>
            <a:r>
              <a:rPr lang="en-US" sz="2800" dirty="0"/>
              <a:t>("/</a:t>
            </a:r>
            <a:r>
              <a:rPr lang="en-US" sz="2800" dirty="0" err="1"/>
              <a:t>barracechartindex</a:t>
            </a:r>
            <a:r>
              <a:rPr lang="en-US" sz="2800" dirty="0"/>
              <a:t>") </a:t>
            </a:r>
            <a:r>
              <a:rPr lang="en-US" sz="2800" dirty="0">
                <a:sym typeface="Wingdings" panose="05000000000000000000" pitchFamily="2" charset="2"/>
              </a:rPr>
              <a:t> Bar Race Chart</a:t>
            </a:r>
            <a:br>
              <a:rPr lang="en-US" sz="2800" dirty="0"/>
            </a:br>
            <a:br>
              <a:rPr lang="en-US" sz="2800" dirty="0"/>
            </a:b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057297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1EC7067-58E2-48AE-89ED-675FFA146E70}"/>
              </a:ext>
            </a:extLst>
          </p:cNvPr>
          <p:cNvSpPr txBox="1"/>
          <p:nvPr/>
        </p:nvSpPr>
        <p:spPr>
          <a:xfrm>
            <a:off x="114300" y="228600"/>
            <a:ext cx="8915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@</a:t>
            </a:r>
            <a:r>
              <a:rPr lang="en-US" sz="3200" b="1" dirty="0" err="1"/>
              <a:t>app.route</a:t>
            </a:r>
            <a:r>
              <a:rPr lang="en-US" sz="3200" b="1" dirty="0"/>
              <a:t>(‘/’) </a:t>
            </a:r>
            <a:r>
              <a:rPr lang="en-US" sz="3200" b="1" dirty="0">
                <a:sym typeface="Wingdings" panose="05000000000000000000" pitchFamily="2" charset="2"/>
              </a:rPr>
              <a:t> Main Index File</a:t>
            </a:r>
            <a:endParaRPr lang="en-US" sz="2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4662DC-98E6-4ADD-93F3-065D271108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914400"/>
            <a:ext cx="8001000" cy="5443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48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1EC7067-58E2-48AE-89ED-675FFA146E70}"/>
              </a:ext>
            </a:extLst>
          </p:cNvPr>
          <p:cNvSpPr txBox="1"/>
          <p:nvPr/>
        </p:nvSpPr>
        <p:spPr>
          <a:xfrm>
            <a:off x="114300" y="228600"/>
            <a:ext cx="8915400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@</a:t>
            </a:r>
            <a:r>
              <a:rPr lang="en-US" sz="3200" b="1" dirty="0" err="1"/>
              <a:t>app.route</a:t>
            </a:r>
            <a:r>
              <a:rPr lang="en-US" sz="3200" b="1" dirty="0"/>
              <a:t>("/</a:t>
            </a:r>
            <a:r>
              <a:rPr lang="en-US" sz="3200" b="1" dirty="0" err="1"/>
              <a:t>Airportlogicindex</a:t>
            </a:r>
            <a:r>
              <a:rPr lang="en-US" sz="3200" b="1" dirty="0"/>
              <a:t>")</a:t>
            </a:r>
          </a:p>
          <a:p>
            <a:r>
              <a:rPr lang="en-US" sz="2800" dirty="0"/>
              <a:t>Logic, Functions, Visualizations</a:t>
            </a:r>
          </a:p>
          <a:p>
            <a:r>
              <a:rPr lang="en-US" sz="2800" dirty="0"/>
              <a:t>Created “</a:t>
            </a:r>
            <a:r>
              <a:rPr lang="en-US" sz="2800" dirty="0" err="1"/>
              <a:t>Airportlogic</a:t>
            </a:r>
            <a:r>
              <a:rPr lang="en-US" sz="2800" dirty="0"/>
              <a:t>” JavaScript</a:t>
            </a:r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b="1" dirty="0"/>
              <a:t>US Airports, #of Outbound Flights </a:t>
            </a:r>
            <a:br>
              <a:rPr lang="en-US" sz="2800" b="1" dirty="0"/>
            </a:br>
            <a:endParaRPr lang="en-US" sz="28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9CDDCB9-C9CE-4F6C-89A2-E298D9B5C6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2514600"/>
            <a:ext cx="8115300" cy="3807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966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1_Unbrande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15175</TotalTime>
  <Words>417</Words>
  <Application>Microsoft Office PowerPoint</Application>
  <PresentationFormat>On-screen Show (4:3)</PresentationFormat>
  <Paragraphs>79</Paragraphs>
  <Slides>14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Roboto</vt:lpstr>
      <vt:lpstr>Wingdings</vt:lpstr>
      <vt:lpstr>1_Unbranded</vt:lpstr>
      <vt:lpstr>Project #2: Visualize US Airport Statistics</vt:lpstr>
      <vt:lpstr>Where are the: - airports,   What are the: - airline route maps,  Which: - airline has flown max #of flights  over time </vt:lpstr>
      <vt:lpstr>PowerPoint Presentation</vt:lpstr>
      <vt:lpstr>Tasks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Questions / Discussion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DevChat #1 Introduction to Twitter Bootstrap:  Web Development for Noobs</dc:title>
  <dc:creator>ahaque89</dc:creator>
  <cp:lastModifiedBy>Gokul Sadasivam -X (goksadas - INFOSYS LIMITED at Cisco)</cp:lastModifiedBy>
  <cp:revision>1730</cp:revision>
  <cp:lastPrinted>2016-01-30T16:23:56Z</cp:lastPrinted>
  <dcterms:created xsi:type="dcterms:W3CDTF">2015-01-20T17:19:00Z</dcterms:created>
  <dcterms:modified xsi:type="dcterms:W3CDTF">2019-06-24T18:11:57Z</dcterms:modified>
</cp:coreProperties>
</file>